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</p:sldMasterIdLst>
  <p:notesMasterIdLst>
    <p:notesMasterId r:id="rId16"/>
  </p:notesMasterIdLst>
  <p:sldIdLst>
    <p:sldId id="300" r:id="rId2"/>
    <p:sldId id="301" r:id="rId3"/>
    <p:sldId id="302" r:id="rId4"/>
    <p:sldId id="338" r:id="rId5"/>
    <p:sldId id="306" r:id="rId6"/>
    <p:sldId id="327" r:id="rId7"/>
    <p:sldId id="305" r:id="rId8"/>
    <p:sldId id="344" r:id="rId9"/>
    <p:sldId id="343" r:id="rId10"/>
    <p:sldId id="342" r:id="rId11"/>
    <p:sldId id="339" r:id="rId12"/>
    <p:sldId id="341" r:id="rId13"/>
    <p:sldId id="340" r:id="rId14"/>
    <p:sldId id="29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vid Mutombo" initials="DM" lastIdx="3" clrIdx="0">
    <p:extLst>
      <p:ext uri="{19B8F6BF-5375-455C-9EA6-DF929625EA0E}">
        <p15:presenceInfo xmlns:p15="http://schemas.microsoft.com/office/powerpoint/2012/main" userId="S-1-5-21-2194782728-247147921-2248387547-1195" providerId="AD"/>
      </p:ext>
    </p:extLst>
  </p:cmAuthor>
  <p:cmAuthor id="2" name="Kaitlin Heatwole" initials="KH" lastIdx="3" clrIdx="1">
    <p:extLst>
      <p:ext uri="{19B8F6BF-5375-455C-9EA6-DF929625EA0E}">
        <p15:presenceInfo xmlns:p15="http://schemas.microsoft.com/office/powerpoint/2012/main" userId="S-1-5-21-2194782728-247147921-2248387547-118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039" autoAdjust="0"/>
    <p:restoredTop sz="78538" autoAdjust="0"/>
  </p:normalViewPr>
  <p:slideViewPr>
    <p:cSldViewPr snapToGrid="0">
      <p:cViewPr varScale="1">
        <p:scale>
          <a:sx n="68" d="100"/>
          <a:sy n="68" d="100"/>
        </p:scale>
        <p:origin x="1536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91B4A5-B092-4987-93EB-351A6C2332E0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4E1352-6FBC-4CAF-BB32-D42BCA51C5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297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10am</a:t>
            </a:r>
            <a:r>
              <a:rPr lang="en-US" baseline="0" dirty="0"/>
              <a:t> (</a:t>
            </a:r>
            <a:r>
              <a:rPr lang="en-US" dirty="0"/>
              <a:t>DAVID)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E1352-6FBC-4CAF-BB32-D42BCA51C56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8335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b="0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Outcomes: benefits or changes as result of program’s activities. It answers the following questions: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B39DF5-B565-4C13-A7E2-44943C682F6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5608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US" b="1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B39DF5-B565-4C13-A7E2-44943C682F6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4046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US" b="1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B39DF5-B565-4C13-A7E2-44943C682F6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64848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US" b="1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B39DF5-B565-4C13-A7E2-44943C682F6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7392191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11:55-12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E1352-6FBC-4CAF-BB32-D42BCA51C56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4994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10-10:05 (DAVID)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B39DF5-B565-4C13-A7E2-44943C682F6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4908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CoCs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expected to address homelessness through a coordinated community-based process of identifying needs and building integrated systems of housing and services that meet those needs.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CoCs are governed by HUD.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Our CoC is a network of community organizations working together to make homelessness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rare, brief, and non-recurring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B39DF5-B565-4C13-A7E2-44943C682F6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8588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Western CoC covers an area of over 2400, sq. miles of the</a:t>
            </a:r>
            <a:r>
              <a:rPr lang="en-US" baseline="0" dirty="0"/>
              <a:t> Shenandoah Valley</a:t>
            </a:r>
            <a:r>
              <a:rPr lang="en-US" dirty="0"/>
              <a:t>, from Frederick County in the north to Rockingham County in the south. </a:t>
            </a:r>
          </a:p>
          <a:p>
            <a:r>
              <a:rPr lang="en-US" dirty="0"/>
              <a:t>It was formed</a:t>
            </a:r>
            <a:r>
              <a:rPr lang="en-US" baseline="0" dirty="0"/>
              <a:t> in 2012 by the merger of the Harrisonburg-Rockingham CoC with the Northern Shenandoah Valley CoC 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B39DF5-B565-4C13-A7E2-44943C682F6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0725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1179" indent="-291179">
              <a:buFont typeface="Arial" panose="020B0604020202020204" pitchFamily="34" charset="0"/>
              <a:buChar char="•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Supportive Services are an integral part </a:t>
            </a:r>
            <a:r>
              <a:rPr 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all of these housing services. This includes case management,</a:t>
            </a:r>
            <a:r>
              <a:rPr lang="en-US" b="0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referrals,</a:t>
            </a:r>
            <a:r>
              <a:rPr lang="en-US" b="0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consultation, food distributions, skills building, employment counseling, medication and transportation support, crisis stabilization, veteran and family support, youth mentoring and education, and much more.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B39DF5-B565-4C13-A7E2-44943C682F6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0915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US" b="1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B39DF5-B565-4C13-A7E2-44943C682F6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752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b="0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B39DF5-B565-4C13-A7E2-44943C682F6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9368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b="0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B39DF5-B565-4C13-A7E2-44943C682F6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630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r>
              <a:rPr 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ARE: Strategic decision to realign programming with organization mission, focus on community healthcare. Organization will to provide HOPWA services</a:t>
            </a:r>
          </a:p>
          <a:p>
            <a:pPr marL="174708" indent="-174708">
              <a:buFont typeface="Arial" panose="020B0604020202020204" pitchFamily="34" charset="0"/>
              <a:buChar char="•"/>
            </a:pPr>
            <a:r>
              <a:rPr lang="en-US" b="0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NOI to be sent by January 16</a:t>
            </a:r>
            <a:r>
              <a:rPr lang="en-US" b="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b="0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Selection conclusion by Ad-hoc committee-Feb 2</a:t>
            </a:r>
            <a:r>
              <a:rPr lang="en-US" b="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lang="en-US" b="0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174708" indent="-174708">
              <a:buFont typeface="Arial" panose="020B0604020202020204" pitchFamily="34" charset="0"/>
              <a:buChar char="•"/>
            </a:pPr>
            <a:r>
              <a:rPr lang="en-US" b="0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CoC Partnership Agreement: work toward greater cohesion</a:t>
            </a:r>
          </a:p>
          <a:p>
            <a:pPr marL="174708" indent="-174708">
              <a:buFont typeface="Arial" panose="020B0604020202020204" pitchFamily="34" charset="0"/>
              <a:buChar char="•"/>
            </a:pPr>
            <a:r>
              <a:rPr lang="en-US" b="0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SPMs: Account for local specificities: </a:t>
            </a:r>
            <a:r>
              <a:rPr lang="en-US" b="1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practical ex. Set separate SPM goals for each region based on housing and services available</a:t>
            </a:r>
          </a:p>
          <a:p>
            <a:pPr marL="174708" indent="-174708">
              <a:buFont typeface="Arial" panose="020B0604020202020204" pitchFamily="34" charset="0"/>
              <a:buChar char="•"/>
            </a:pPr>
            <a:r>
              <a:rPr lang="en-US" b="0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Incorporation of lived expertise:</a:t>
            </a:r>
          </a:p>
          <a:p>
            <a:pPr marL="631908" lvl="1" indent="-174708">
              <a:buFont typeface="Arial" panose="020B0604020202020204" pitchFamily="34" charset="0"/>
              <a:buChar char="•"/>
            </a:pPr>
            <a:r>
              <a:rPr lang="en-US" b="0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intentional and purposeful about including PWLE at all table, allowing them to be at the forefront of the whole process</a:t>
            </a:r>
          </a:p>
          <a:p>
            <a:pPr marL="631908" lvl="1" indent="-174708">
              <a:buFont typeface="Arial" panose="020B0604020202020204" pitchFamily="34" charset="0"/>
              <a:buChar char="•"/>
            </a:pPr>
            <a:r>
              <a:rPr lang="en-US" b="0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CoC stood up a LEAC last year, with set aside funds to reward their contribution to the CoC. </a:t>
            </a:r>
          </a:p>
          <a:p>
            <a:pPr marL="631908" lvl="1" indent="-174708">
              <a:buFont typeface="Arial" panose="020B0604020202020204" pitchFamily="34" charset="0"/>
              <a:buChar char="•"/>
            </a:pPr>
            <a:r>
              <a:rPr lang="en-US" b="0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Best practice is to engage </a:t>
            </a:r>
            <a:r>
              <a:rPr lang="en-US" b="1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consumers</a:t>
            </a:r>
            <a:r>
              <a:rPr lang="en-US" b="0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all levels of system planning.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B39DF5-B565-4C13-A7E2-44943C682F6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8001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A2C9A-1A7F-4A33-8354-79E86F0A627B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EF6CC-E3E9-48D2-9950-11AE09781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761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A2C9A-1A7F-4A33-8354-79E86F0A627B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EF6CC-E3E9-48D2-9950-11AE09781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050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A2C9A-1A7F-4A33-8354-79E86F0A627B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EF6CC-E3E9-48D2-9950-11AE09781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318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A2C9A-1A7F-4A33-8354-79E86F0A627B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EF6CC-E3E9-48D2-9950-11AE09781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753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A2C9A-1A7F-4A33-8354-79E86F0A627B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EF6CC-E3E9-48D2-9950-11AE09781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118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A2C9A-1A7F-4A33-8354-79E86F0A627B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EF6CC-E3E9-48D2-9950-11AE09781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109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A2C9A-1A7F-4A33-8354-79E86F0A627B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EF6CC-E3E9-48D2-9950-11AE09781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59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A2C9A-1A7F-4A33-8354-79E86F0A627B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EF6CC-E3E9-48D2-9950-11AE09781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971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A2C9A-1A7F-4A33-8354-79E86F0A627B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EF6CC-E3E9-48D2-9950-11AE09781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51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A2C9A-1A7F-4A33-8354-79E86F0A627B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EF6CC-E3E9-48D2-9950-11AE09781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323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A2C9A-1A7F-4A33-8354-79E86F0A627B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EF6CC-E3E9-48D2-9950-11AE09781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318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A2C9A-1A7F-4A33-8354-79E86F0A627B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3EF6CC-E3E9-48D2-9950-11AE09781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036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3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4.png"/><Relationship Id="rId4" Type="http://schemas.openxmlformats.org/officeDocument/2006/relationships/hyperlink" Target="https://forms.gle/BQZC1dp9Mrt3MYbF7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CD5A4E37-07FD-4A4E-BEC7-81F5F7396F6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172" y="373225"/>
            <a:ext cx="1571033" cy="1504312"/>
          </a:xfrm>
          <a:prstGeom prst="rect">
            <a:avLst/>
          </a:prstGeom>
          <a:noFill/>
        </p:spPr>
      </p:pic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625E7D15-F6F2-4990-BBFD-D1B2143B8A29}"/>
              </a:ext>
            </a:extLst>
          </p:cNvPr>
          <p:cNvSpPr txBox="1">
            <a:spLocks/>
          </p:cNvSpPr>
          <p:nvPr/>
        </p:nvSpPr>
        <p:spPr>
          <a:xfrm>
            <a:off x="0" y="2788577"/>
            <a:ext cx="12191999" cy="1656424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600" b="1" dirty="0"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General Meeting</a:t>
            </a:r>
            <a:br>
              <a:rPr lang="en-US" sz="5000" b="1" dirty="0"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</a:br>
            <a:endParaRPr lang="en-US" sz="4400" b="1" dirty="0">
              <a:solidFill>
                <a:schemeClr val="accent3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625E7D15-F6F2-4990-BBFD-D1B2143B8A29}"/>
              </a:ext>
            </a:extLst>
          </p:cNvPr>
          <p:cNvSpPr txBox="1">
            <a:spLocks/>
          </p:cNvSpPr>
          <p:nvPr/>
        </p:nvSpPr>
        <p:spPr>
          <a:xfrm>
            <a:off x="2099387" y="373225"/>
            <a:ext cx="7753740" cy="15043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r>
              <a:rPr lang="en-US" sz="4400" b="1" dirty="0">
                <a:solidFill>
                  <a:schemeClr val="accent2"/>
                </a:solidFill>
                <a:latin typeface="+mj-lt"/>
                <a:cs typeface="Times New Roman" panose="02020603050405020304" pitchFamily="18" charset="0"/>
              </a:rPr>
              <a:t>Western Virginia</a:t>
            </a:r>
          </a:p>
          <a:p>
            <a:pPr algn="l">
              <a:spcBef>
                <a:spcPts val="0"/>
              </a:spcBef>
            </a:pPr>
            <a:r>
              <a:rPr lang="en-US" sz="6600" b="1" dirty="0">
                <a:solidFill>
                  <a:schemeClr val="accent5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Continuum of Care</a:t>
            </a:r>
            <a:endParaRPr lang="en-US" sz="6600" b="1" i="1" dirty="0">
              <a:solidFill>
                <a:schemeClr val="accent5">
                  <a:lumMod val="50000"/>
                </a:schemeClr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-1" y="4020712"/>
            <a:ext cx="12192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January 11</a:t>
            </a:r>
            <a:r>
              <a:rPr lang="en-US" sz="4400" b="1" baseline="30000" dirty="0"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th</a:t>
            </a:r>
            <a:r>
              <a:rPr lang="en-US" sz="4400" b="1" dirty="0"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, 2024: 10am-12pm</a:t>
            </a:r>
          </a:p>
          <a:p>
            <a:pPr algn="ctr"/>
            <a:r>
              <a:rPr lang="en-US" sz="4400" b="1" dirty="0"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Woodstock, VA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4595632"/>
            <a:ext cx="12191999" cy="2262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8269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3" name="Content Placeholder 7">
            <a:extLst>
              <a:ext uri="{FF2B5EF4-FFF2-40B4-BE49-F238E27FC236}">
                <a16:creationId xmlns:a16="http://schemas.microsoft.com/office/drawing/2014/main" id="{63831BD0-2F30-4131-A04E-D03A49637D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4615" y="435937"/>
            <a:ext cx="9569302" cy="5730946"/>
          </a:xfrm>
        </p:spPr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en-US" b="1" dirty="0">
                <a:solidFill>
                  <a:schemeClr val="accent2"/>
                </a:solidFill>
                <a:latin typeface="Calibri (body)"/>
                <a:cs typeface="Times New Roman" panose="02020603050405020304" pitchFamily="18" charset="0"/>
              </a:rPr>
              <a:t>SPMs Guiding Questions</a:t>
            </a:r>
            <a:endParaRPr lang="en-US" dirty="0">
              <a:solidFill>
                <a:schemeClr val="accent3"/>
              </a:solidFill>
              <a:latin typeface="Calibri (body)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chemeClr val="accent3"/>
                </a:solidFill>
                <a:latin typeface="Calibri (body)"/>
                <a:cs typeface="Times New Roman" panose="02020603050405020304" pitchFamily="18" charset="0"/>
              </a:rPr>
              <a:t>Is the program effective?</a:t>
            </a:r>
          </a:p>
          <a:p>
            <a:r>
              <a:rPr lang="en-US" sz="2400" dirty="0">
                <a:solidFill>
                  <a:schemeClr val="accent3"/>
                </a:solidFill>
                <a:latin typeface="Calibri (body)"/>
                <a:cs typeface="Times New Roman" panose="02020603050405020304" pitchFamily="18" charset="0"/>
              </a:rPr>
              <a:t>What difference did it make in the community?</a:t>
            </a:r>
          </a:p>
          <a:p>
            <a:r>
              <a:rPr lang="en-US" sz="2400" dirty="0">
                <a:solidFill>
                  <a:schemeClr val="accent3"/>
                </a:solidFill>
                <a:latin typeface="Calibri (body)"/>
                <a:cs typeface="Times New Roman" panose="02020603050405020304" pitchFamily="18" charset="0"/>
              </a:rPr>
              <a:t>Do our outcomes differ across different sites?</a:t>
            </a:r>
          </a:p>
          <a:p>
            <a:r>
              <a:rPr lang="en-US" sz="2400" dirty="0">
                <a:solidFill>
                  <a:schemeClr val="accent3"/>
                </a:solidFill>
                <a:latin typeface="Calibri (body)"/>
                <a:cs typeface="Times New Roman" panose="02020603050405020304" pitchFamily="18" charset="0"/>
              </a:rPr>
              <a:t>What is working well/not working well with our services?</a:t>
            </a:r>
          </a:p>
          <a:p>
            <a:r>
              <a:rPr lang="en-US" sz="2400" dirty="0">
                <a:solidFill>
                  <a:schemeClr val="accent3"/>
                </a:solidFill>
                <a:latin typeface="Calibri (body)"/>
                <a:cs typeface="Times New Roman" panose="02020603050405020304" pitchFamily="18" charset="0"/>
              </a:rPr>
              <a:t>Was it worth it given the overall time and resources invested?</a:t>
            </a:r>
          </a:p>
          <a:p>
            <a:endParaRPr lang="en-US" sz="2400" b="1" dirty="0">
              <a:solidFill>
                <a:schemeClr val="accent3"/>
              </a:solidFill>
              <a:latin typeface="Calibri (body)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b="1" dirty="0">
                <a:solidFill>
                  <a:schemeClr val="accent2"/>
                </a:solidFill>
                <a:latin typeface="Calibri (body)"/>
                <a:cs typeface="Times New Roman" panose="02020603050405020304" pitchFamily="18" charset="0"/>
              </a:rPr>
              <a:t>Importance of Outcome Evaluation</a:t>
            </a:r>
            <a:endParaRPr lang="en-US" dirty="0">
              <a:solidFill>
                <a:schemeClr val="accent3"/>
              </a:solidFill>
              <a:latin typeface="Calibri (body)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chemeClr val="accent3"/>
                </a:solidFill>
                <a:latin typeface="Calibri (body)"/>
                <a:cs typeface="Times New Roman" panose="02020603050405020304" pitchFamily="18" charset="0"/>
              </a:rPr>
              <a:t>Only way to improve outcomes</a:t>
            </a:r>
          </a:p>
          <a:p>
            <a:pPr lvl="1"/>
            <a:r>
              <a:rPr lang="en-US" sz="2000" b="1" i="1" dirty="0">
                <a:solidFill>
                  <a:schemeClr val="accent3"/>
                </a:solidFill>
                <a:latin typeface="Calibri (body)"/>
                <a:cs typeface="Times New Roman" panose="02020603050405020304" pitchFamily="18" charset="0"/>
              </a:rPr>
              <a:t>Outcomes</a:t>
            </a:r>
            <a:r>
              <a:rPr lang="en-US" sz="2000" dirty="0">
                <a:solidFill>
                  <a:schemeClr val="accent3"/>
                </a:solidFill>
                <a:latin typeface="Calibri (body)"/>
                <a:cs typeface="Times New Roman" panose="02020603050405020304" pitchFamily="18" charset="0"/>
              </a:rPr>
              <a:t>: Change statement. Expectation as result of program activities </a:t>
            </a:r>
          </a:p>
          <a:p>
            <a:r>
              <a:rPr lang="en-US" sz="2400" dirty="0">
                <a:solidFill>
                  <a:schemeClr val="accent3"/>
                </a:solidFill>
                <a:latin typeface="Calibri (body)"/>
                <a:cs typeface="Times New Roman" panose="02020603050405020304" pitchFamily="18" charset="0"/>
              </a:rPr>
              <a:t>Best way to provide targeted capacity building and address local needs.</a:t>
            </a:r>
          </a:p>
          <a:p>
            <a:pPr marL="457200" lvl="1" indent="0">
              <a:buNone/>
            </a:pPr>
            <a:endParaRPr lang="en-US" dirty="0">
              <a:solidFill>
                <a:schemeClr val="accent3"/>
              </a:solidFill>
              <a:latin typeface="Calibri (body)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solidFill>
                <a:schemeClr val="accent3"/>
              </a:solidFill>
              <a:latin typeface="Calibri (body)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67137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F86300A8-47B0-A094-ED3E-4CBED637F8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9510" y="536043"/>
            <a:ext cx="10123311" cy="824089"/>
          </a:xfrm>
        </p:spPr>
        <p:txBody>
          <a:bodyPr>
            <a:normAutofit/>
          </a:bodyPr>
          <a:lstStyle/>
          <a:p>
            <a:pPr algn="ctr"/>
            <a:r>
              <a:rPr lang="en-US" sz="3800" b="1" dirty="0">
                <a:solidFill>
                  <a:schemeClr val="accent2"/>
                </a:solidFill>
                <a:cs typeface="Times New Roman" panose="02020603050405020304" pitchFamily="18" charset="0"/>
              </a:rPr>
              <a:t>FY 2024-2026 VHSP Application Process - Overview</a:t>
            </a:r>
            <a:endParaRPr lang="en-US" sz="3800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D0F94FC-B3B8-F413-EE8F-E375F604C5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90223" y="1689451"/>
            <a:ext cx="9392356" cy="4351338"/>
          </a:xfrm>
        </p:spPr>
        <p:txBody>
          <a:bodyPr/>
          <a:lstStyle/>
          <a:p>
            <a:pPr marL="457200" lvl="1" indent="0">
              <a:buNone/>
            </a:pP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1"/>
            <a:r>
              <a:rPr lang="en-US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RFP Release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: Expected by 1</a:t>
            </a:r>
            <a:r>
              <a:rPr lang="en-US" baseline="30000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st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 Week of February</a:t>
            </a:r>
          </a:p>
          <a:p>
            <a:pPr lvl="1"/>
            <a:r>
              <a:rPr lang="en-US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All-grantee meeting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: Within a week after RFP release</a:t>
            </a:r>
          </a:p>
          <a:p>
            <a:pPr lvl="1"/>
            <a:r>
              <a:rPr lang="en-US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DHCD “How to Apply Webinar” - TBD</a:t>
            </a:r>
          </a:p>
          <a:p>
            <a:pPr lvl="1"/>
            <a:r>
              <a:rPr lang="en-US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Grant writing team designation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: </a:t>
            </a:r>
          </a:p>
          <a:p>
            <a:pPr lvl="1"/>
            <a:r>
              <a:rPr lang="en-US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Initial Draft proposal – Week of March 4</a:t>
            </a:r>
            <a:r>
              <a:rPr lang="en-US" baseline="30000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th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 </a:t>
            </a:r>
          </a:p>
          <a:p>
            <a:pPr lvl="1"/>
            <a:r>
              <a:rPr lang="en-US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2</a:t>
            </a:r>
            <a:r>
              <a:rPr lang="en-US" baseline="30000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nd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 All-Grantee Meeting – include budget reconciliation: March 11</a:t>
            </a:r>
            <a:r>
              <a:rPr lang="en-US" baseline="30000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th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 </a:t>
            </a:r>
          </a:p>
          <a:p>
            <a:pPr lvl="1"/>
            <a:r>
              <a:rPr lang="en-US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Final draft completion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: March 25</a:t>
            </a:r>
            <a:r>
              <a:rPr lang="en-US" baseline="30000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th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 </a:t>
            </a:r>
          </a:p>
          <a:p>
            <a:pPr lvl="1"/>
            <a:r>
              <a:rPr lang="en-US" b="1" dirty="0">
                <a:solidFill>
                  <a:schemeClr val="accent2"/>
                </a:solidFill>
                <a:cs typeface="Times New Roman" panose="02020603050405020304" pitchFamily="18" charset="0"/>
              </a:rPr>
              <a:t>Proposal submission deadline</a:t>
            </a:r>
            <a:r>
              <a:rPr lang="en-US" dirty="0">
                <a:solidFill>
                  <a:schemeClr val="accent2"/>
                </a:solidFill>
                <a:cs typeface="Times New Roman" panose="02020603050405020304" pitchFamily="18" charset="0"/>
              </a:rPr>
              <a:t>: Late March – April 1</a:t>
            </a:r>
            <a:r>
              <a:rPr lang="en-US" baseline="30000" dirty="0">
                <a:solidFill>
                  <a:schemeClr val="accent2"/>
                </a:solidFill>
                <a:cs typeface="Times New Roman" panose="02020603050405020304" pitchFamily="18" charset="0"/>
              </a:rPr>
              <a:t>st</a:t>
            </a:r>
            <a:r>
              <a:rPr lang="en-US" dirty="0">
                <a:solidFill>
                  <a:schemeClr val="accent2"/>
                </a:solidFill>
                <a:cs typeface="Times New Roman" panose="02020603050405020304" pitchFamily="18" charset="0"/>
              </a:rPr>
              <a:t> – </a:t>
            </a:r>
            <a:r>
              <a:rPr lang="en-US" dirty="0">
                <a:solidFill>
                  <a:srgbClr val="002060"/>
                </a:solidFill>
                <a:cs typeface="Times New Roman" panose="02020603050405020304" pitchFamily="18" charset="0"/>
              </a:rPr>
              <a:t>CoC to work on early submission – by </a:t>
            </a:r>
            <a:r>
              <a:rPr lang="en-US" i="1" dirty="0">
                <a:solidFill>
                  <a:srgbClr val="002060"/>
                </a:solidFill>
                <a:cs typeface="Times New Roman" panose="02020603050405020304" pitchFamily="18" charset="0"/>
              </a:rPr>
              <a:t>March 29</a:t>
            </a:r>
            <a:r>
              <a:rPr lang="en-US" i="1" baseline="30000" dirty="0">
                <a:solidFill>
                  <a:srgbClr val="002060"/>
                </a:solidFill>
                <a:cs typeface="Times New Roman" panose="02020603050405020304" pitchFamily="18" charset="0"/>
              </a:rPr>
              <a:t>th</a:t>
            </a:r>
            <a:endParaRPr lang="en-US" i="1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en-US" dirty="0">
              <a:solidFill>
                <a:schemeClr val="accent1">
                  <a:lumMod val="50000"/>
                </a:schemeClr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79677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F86300A8-47B0-A094-ED3E-4CBED637F8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3599" y="519289"/>
            <a:ext cx="6321779" cy="824089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solidFill>
                  <a:schemeClr val="accent2"/>
                </a:solidFill>
                <a:cs typeface="Times New Roman" panose="02020603050405020304" pitchFamily="18" charset="0"/>
              </a:rPr>
              <a:t>Committee Updates</a:t>
            </a:r>
            <a:endParaRPr lang="en-US" sz="3200" b="1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D0F94FC-B3B8-F413-EE8F-E375F604C5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50407" y="1595778"/>
            <a:ext cx="9640710" cy="4351338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en-US" b="1" dirty="0">
              <a:solidFill>
                <a:schemeClr val="accent2"/>
              </a:solidFill>
              <a:cs typeface="Times New Roman" panose="02020603050405020304" pitchFamily="18" charset="0"/>
            </a:endParaRPr>
          </a:p>
          <a:p>
            <a:pPr lvl="1"/>
            <a:r>
              <a:rPr lang="en-US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Best Practices </a:t>
            </a:r>
          </a:p>
          <a:p>
            <a:pPr lvl="2"/>
            <a:r>
              <a:rPr lang="en-US" b="1" i="1" dirty="0">
                <a:solidFill>
                  <a:schemeClr val="accent2"/>
                </a:solidFill>
                <a:cs typeface="Times New Roman" panose="02020603050405020304" pitchFamily="18" charset="0"/>
              </a:rPr>
              <a:t>Vacant Deputy Chair Position </a:t>
            </a:r>
          </a:p>
          <a:p>
            <a:pPr lvl="1"/>
            <a:r>
              <a:rPr lang="en-US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Media &amp; Advocacy </a:t>
            </a:r>
          </a:p>
          <a:p>
            <a:pPr lvl="1"/>
            <a:r>
              <a:rPr lang="en-US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Executive Committee</a:t>
            </a:r>
          </a:p>
          <a:p>
            <a:pPr lvl="1"/>
            <a:r>
              <a:rPr lang="en-US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Data &amp; Performance</a:t>
            </a:r>
          </a:p>
          <a:p>
            <a:pPr lvl="1"/>
            <a:r>
              <a:rPr lang="en-US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Compliance &amp; Evaluation</a:t>
            </a:r>
          </a:p>
          <a:p>
            <a:pPr marL="457200" lvl="1" indent="0">
              <a:buNone/>
            </a:pPr>
            <a:endParaRPr lang="en-US" dirty="0">
              <a:solidFill>
                <a:schemeClr val="accent1">
                  <a:lumMod val="50000"/>
                </a:schemeClr>
              </a:solidFill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en-US" sz="3200" b="1" dirty="0">
                <a:solidFill>
                  <a:schemeClr val="accent2"/>
                </a:solidFill>
                <a:latin typeface="+mj-lt"/>
                <a:ea typeface="+mj-ea"/>
                <a:cs typeface="Times New Roman" panose="02020603050405020304" pitchFamily="18" charset="0"/>
              </a:rPr>
              <a:t>Work Groups &amp; Advisory Committees</a:t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</a:br>
            <a:endParaRPr lang="en-US" dirty="0">
              <a:solidFill>
                <a:schemeClr val="accent1">
                  <a:lumMod val="50000"/>
                </a:schemeClr>
              </a:solidFill>
              <a:cs typeface="Times New Roman" panose="02020603050405020304" pitchFamily="18" charset="0"/>
            </a:endParaRPr>
          </a:p>
          <a:p>
            <a:pPr lvl="1"/>
            <a:r>
              <a:rPr lang="en-US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Centralized Intake</a:t>
            </a:r>
          </a:p>
          <a:p>
            <a:pPr lvl="1"/>
            <a:r>
              <a:rPr lang="en-US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Lived Experience Advisory Committee</a:t>
            </a:r>
          </a:p>
        </p:txBody>
      </p:sp>
    </p:spTree>
    <p:extLst>
      <p:ext uri="{BB962C8B-B14F-4D97-AF65-F5344CB8AC3E}">
        <p14:creationId xmlns:p14="http://schemas.microsoft.com/office/powerpoint/2010/main" val="14281528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F86300A8-47B0-A094-ED3E-4CBED637F8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9510" y="536043"/>
            <a:ext cx="10123311" cy="824089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accent2"/>
                </a:solidFill>
                <a:cs typeface="Times New Roman" panose="02020603050405020304" pitchFamily="18" charset="0"/>
              </a:rPr>
              <a:t>FY 2024 CoC General Meeting Schedule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D0F94FC-B3B8-F413-EE8F-E375F604C5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90223" y="1689451"/>
            <a:ext cx="9392356" cy="4351338"/>
          </a:xfrm>
        </p:spPr>
        <p:txBody>
          <a:bodyPr/>
          <a:lstStyle/>
          <a:p>
            <a:pPr marL="457200" lvl="1" indent="0">
              <a:buNone/>
            </a:pP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1"/>
            <a:r>
              <a:rPr lang="en-US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January 11, 2024: Woodstock</a:t>
            </a:r>
          </a:p>
          <a:p>
            <a:pPr lvl="1"/>
            <a:r>
              <a:rPr lang="en-US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February 8, 2024: Woodstock</a:t>
            </a:r>
          </a:p>
          <a:p>
            <a:pPr lvl="1"/>
            <a:r>
              <a:rPr lang="en-US" dirty="0">
                <a:solidFill>
                  <a:schemeClr val="accent2"/>
                </a:solidFill>
                <a:cs typeface="Times New Roman" panose="02020603050405020304" pitchFamily="18" charset="0"/>
              </a:rPr>
              <a:t>February 15, 2024 VHSP Info Session – Virtual</a:t>
            </a:r>
          </a:p>
          <a:p>
            <a:pPr lvl="1"/>
            <a:r>
              <a:rPr lang="en-US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April 11, 2024: Winchester</a:t>
            </a:r>
          </a:p>
          <a:p>
            <a:pPr lvl="1"/>
            <a:r>
              <a:rPr lang="en-US" dirty="0">
                <a:solidFill>
                  <a:schemeClr val="accent2"/>
                </a:solidFill>
                <a:cs typeface="Times New Roman" panose="02020603050405020304" pitchFamily="18" charset="0"/>
              </a:rPr>
              <a:t>June 6, 2024: HUD NOFO Info Session - Virtual</a:t>
            </a:r>
          </a:p>
          <a:p>
            <a:pPr lvl="1"/>
            <a:r>
              <a:rPr lang="en-US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June 13, 2024: Harrisonburg</a:t>
            </a:r>
          </a:p>
          <a:p>
            <a:pPr lvl="1"/>
            <a:r>
              <a:rPr lang="en-US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August 8, 2024: Winchester</a:t>
            </a:r>
          </a:p>
          <a:p>
            <a:pPr lvl="1"/>
            <a:r>
              <a:rPr lang="en-US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October 10, 2024: Harrisonburg</a:t>
            </a:r>
          </a:p>
          <a:p>
            <a:pPr marL="457200" lvl="1" indent="0">
              <a:buNone/>
            </a:pPr>
            <a:endParaRPr lang="en-US" dirty="0">
              <a:solidFill>
                <a:schemeClr val="accent1">
                  <a:lumMod val="50000"/>
                </a:schemeClr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47462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625E7D15-F6F2-4990-BBFD-D1B2143B8A29}"/>
              </a:ext>
            </a:extLst>
          </p:cNvPr>
          <p:cNvSpPr txBox="1">
            <a:spLocks/>
          </p:cNvSpPr>
          <p:nvPr/>
        </p:nvSpPr>
        <p:spPr>
          <a:xfrm>
            <a:off x="-1" y="2107548"/>
            <a:ext cx="12191999" cy="1656424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400" b="1" dirty="0"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Next Meeting</a:t>
            </a:r>
          </a:p>
          <a:p>
            <a:r>
              <a:rPr lang="en-US" sz="2800" b="1" dirty="0">
                <a:solidFill>
                  <a:schemeClr val="accent3"/>
                </a:solidFill>
                <a:cs typeface="Times New Roman" panose="02020603050405020304" pitchFamily="18" charset="0"/>
              </a:rPr>
              <a:t>February 8</a:t>
            </a:r>
            <a:r>
              <a:rPr lang="en-US" sz="2800" b="1" baseline="30000" dirty="0">
                <a:solidFill>
                  <a:schemeClr val="accent3"/>
                </a:solidFill>
                <a:cs typeface="Times New Roman" panose="02020603050405020304" pitchFamily="18" charset="0"/>
              </a:rPr>
              <a:t>th</a:t>
            </a:r>
            <a:r>
              <a:rPr lang="en-US" sz="2800" b="1" dirty="0">
                <a:solidFill>
                  <a:schemeClr val="accent3"/>
                </a:solidFill>
                <a:cs typeface="Times New Roman" panose="02020603050405020304" pitchFamily="18" charset="0"/>
              </a:rPr>
              <a:t> 2024</a:t>
            </a:r>
          </a:p>
          <a:p>
            <a:r>
              <a:rPr lang="en-US" sz="2800" b="1" dirty="0">
                <a:solidFill>
                  <a:schemeClr val="accent3"/>
                </a:solidFill>
                <a:cs typeface="Times New Roman" panose="02020603050405020304" pitchFamily="18" charset="0"/>
              </a:rPr>
              <a:t>Woodstock, VA</a:t>
            </a:r>
          </a:p>
          <a:p>
            <a:endParaRPr lang="en-US" sz="2800" b="1" dirty="0">
              <a:solidFill>
                <a:schemeClr val="accent3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625E7D15-F6F2-4990-BBFD-D1B2143B8A29}"/>
              </a:ext>
            </a:extLst>
          </p:cNvPr>
          <p:cNvSpPr txBox="1">
            <a:spLocks/>
          </p:cNvSpPr>
          <p:nvPr/>
        </p:nvSpPr>
        <p:spPr>
          <a:xfrm>
            <a:off x="0" y="4120845"/>
            <a:ext cx="12191999" cy="11552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4400" b="1" dirty="0">
              <a:solidFill>
                <a:schemeClr val="accent3"/>
              </a:solidFill>
              <a:latin typeface="+mj-lt"/>
              <a:cs typeface="Times New Roman" panose="02020603050405020304" pitchFamily="18" charset="0"/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CD5A4E37-07FD-4A4E-BEC7-81F5F7396F6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172" y="373225"/>
            <a:ext cx="1571033" cy="1504312"/>
          </a:xfrm>
          <a:prstGeom prst="rect">
            <a:avLst/>
          </a:prstGeom>
          <a:noFill/>
        </p:spPr>
      </p:pic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625E7D15-F6F2-4990-BBFD-D1B2143B8A29}"/>
              </a:ext>
            </a:extLst>
          </p:cNvPr>
          <p:cNvSpPr txBox="1">
            <a:spLocks/>
          </p:cNvSpPr>
          <p:nvPr/>
        </p:nvSpPr>
        <p:spPr>
          <a:xfrm>
            <a:off x="2099387" y="373225"/>
            <a:ext cx="7753740" cy="15043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r>
              <a:rPr lang="en-US" sz="4400" b="1" dirty="0">
                <a:solidFill>
                  <a:schemeClr val="accent2"/>
                </a:solidFill>
                <a:latin typeface="+mj-lt"/>
                <a:cs typeface="Times New Roman" panose="02020603050405020304" pitchFamily="18" charset="0"/>
              </a:rPr>
              <a:t>Western</a:t>
            </a:r>
            <a:r>
              <a:rPr lang="en-US" sz="4400" dirty="0">
                <a:solidFill>
                  <a:schemeClr val="accent2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4400" b="1" dirty="0">
                <a:solidFill>
                  <a:schemeClr val="accent2"/>
                </a:solidFill>
                <a:latin typeface="+mj-lt"/>
                <a:cs typeface="Times New Roman" panose="02020603050405020304" pitchFamily="18" charset="0"/>
              </a:rPr>
              <a:t>Virginia</a:t>
            </a:r>
          </a:p>
          <a:p>
            <a:pPr algn="l">
              <a:spcBef>
                <a:spcPts val="0"/>
              </a:spcBef>
            </a:pPr>
            <a:r>
              <a:rPr lang="en-US" sz="6600" b="1" dirty="0">
                <a:solidFill>
                  <a:schemeClr val="accent5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Continuum</a:t>
            </a:r>
            <a:r>
              <a:rPr lang="en-US" sz="6600" dirty="0">
                <a:solidFill>
                  <a:schemeClr val="accent5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6600" b="1" dirty="0">
                <a:solidFill>
                  <a:schemeClr val="accent5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of</a:t>
            </a:r>
            <a:r>
              <a:rPr lang="en-US" sz="6600" dirty="0">
                <a:solidFill>
                  <a:schemeClr val="accent5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6600" b="1" dirty="0">
                <a:solidFill>
                  <a:schemeClr val="accent5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Care</a:t>
            </a:r>
            <a:endParaRPr lang="en-US" sz="6600" b="1" i="1" dirty="0">
              <a:solidFill>
                <a:schemeClr val="accent5">
                  <a:lumMod val="50000"/>
                </a:schemeClr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628079" y="3993983"/>
            <a:ext cx="10563921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>
                <a:solidFill>
                  <a:schemeClr val="accent3"/>
                </a:solidFill>
              </a:rPr>
              <a:t>Kaitlin Heatwole	</a:t>
            </a:r>
            <a:r>
              <a:rPr lang="en-US" sz="2200" dirty="0">
                <a:solidFill>
                  <a:schemeClr val="accent3"/>
                </a:solidFill>
              </a:rPr>
              <a:t>			</a:t>
            </a:r>
            <a:r>
              <a:rPr lang="en-US" sz="2200" b="1" dirty="0">
                <a:solidFill>
                  <a:schemeClr val="accent3"/>
                </a:solidFill>
              </a:rPr>
              <a:t>David Mutombo</a:t>
            </a:r>
          </a:p>
          <a:p>
            <a:r>
              <a:rPr lang="en-US" sz="2200" dirty="0">
                <a:solidFill>
                  <a:schemeClr val="accent3"/>
                </a:solidFill>
              </a:rPr>
              <a:t>HMIS Administrator				CoC Coordinator</a:t>
            </a:r>
          </a:p>
          <a:p>
            <a:r>
              <a:rPr lang="en-US" sz="2200" dirty="0">
                <a:solidFill>
                  <a:schemeClr val="accent3"/>
                </a:solidFill>
              </a:rPr>
              <a:t>kheatwole@harrisonburgrha.com		dmutombo@harrisonburgrha.com</a:t>
            </a:r>
          </a:p>
          <a:p>
            <a:endParaRPr lang="en-US" sz="2200" dirty="0">
              <a:solidFill>
                <a:schemeClr val="accent3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95632"/>
            <a:ext cx="12191998" cy="2262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06648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139"/>
            <a:ext cx="12192000" cy="68580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C00498-DF57-4BF9-B5BB-147908B221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31711" y="1758870"/>
            <a:ext cx="2587689" cy="1740608"/>
          </a:xfrm>
        </p:spPr>
        <p:txBody>
          <a:bodyPr anchor="b">
            <a:normAutofit lnSpcReduction="10000"/>
          </a:bodyPr>
          <a:lstStyle/>
          <a:p>
            <a:pPr marL="0" indent="0" algn="ctr">
              <a:buNone/>
            </a:pPr>
            <a:r>
              <a:rPr lang="en-US" sz="3300" b="1" dirty="0">
                <a:solidFill>
                  <a:schemeClr val="accent3"/>
                </a:solidFill>
                <a:latin typeface="+mj-lt"/>
              </a:rPr>
              <a:t>AGENDA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1E3CD2DD-4DE6-4495-B45C-C0EDE76114B9}"/>
              </a:ext>
            </a:extLst>
          </p:cNvPr>
          <p:cNvCxnSpPr>
            <a:cxnSpLocks/>
          </p:cNvCxnSpPr>
          <p:nvPr/>
        </p:nvCxnSpPr>
        <p:spPr>
          <a:xfrm>
            <a:off x="733647" y="3499478"/>
            <a:ext cx="1594883" cy="0"/>
          </a:xfrm>
          <a:prstGeom prst="line">
            <a:avLst/>
          </a:prstGeom>
          <a:ln w="123825" cmpd="sng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6B30F4-3D48-49E5-B412-1A4FA1CA09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013790" y="733780"/>
            <a:ext cx="8677468" cy="5415094"/>
          </a:xfrm>
        </p:spPr>
        <p:txBody>
          <a:bodyPr anchor="ctr">
            <a:normAutofit lnSpcReduction="100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accent3"/>
                </a:solidFill>
                <a:latin typeface="Calibri (body)"/>
                <a:cs typeface="Times New Roman" panose="02020603050405020304" pitchFamily="18" charset="0"/>
              </a:rPr>
              <a:t>9:30 – 10:00 AM: Open Networking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accent3"/>
                </a:solidFill>
                <a:latin typeface="Calibri (body)"/>
                <a:cs typeface="Times New Roman" panose="02020603050405020304" pitchFamily="18" charset="0"/>
              </a:rPr>
              <a:t>10:00 AM: Welcome and Introductions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accent3"/>
                </a:solidFill>
                <a:latin typeface="Calibri (body)"/>
                <a:cs typeface="Times New Roman" panose="02020603050405020304" pitchFamily="18" charset="0"/>
              </a:rPr>
              <a:t>10:15 – 10:45 AM: Eviction law information session: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en-US" sz="2000" i="1" dirty="0">
                <a:solidFill>
                  <a:schemeClr val="accent3"/>
                </a:solidFill>
                <a:latin typeface="Calibri (body)"/>
                <a:cs typeface="Times New Roman" panose="02020603050405020304" pitchFamily="18" charset="0"/>
              </a:rPr>
              <a:t>Overview on eviction laws &amp; legal issues around housing &amp; landlord-tenants’ rights &amp; responsibilities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accent3"/>
                </a:solidFill>
                <a:latin typeface="Calibri (body)"/>
                <a:cs typeface="Times New Roman" panose="02020603050405020304" pitchFamily="18" charset="0"/>
              </a:rPr>
              <a:t>11 AM: 2024 PIT Count Planning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accent3"/>
                </a:solidFill>
                <a:latin typeface="Calibri (body)"/>
                <a:cs typeface="Times New Roman" panose="02020603050405020304" pitchFamily="18" charset="0"/>
              </a:rPr>
              <a:t>11:10 AM: CoC VHSP &amp; HMIS MOUs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accent3"/>
                </a:solidFill>
                <a:latin typeface="Calibri (body)"/>
                <a:cs typeface="Times New Roman" panose="02020603050405020304" pitchFamily="18" charset="0"/>
              </a:rPr>
              <a:t>11:15 AM: CoC VHSP Funding Opportunity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accent3"/>
                </a:solidFill>
                <a:latin typeface="Calibri (body)"/>
                <a:cs typeface="Times New Roman" panose="02020603050405020304" pitchFamily="18" charset="0"/>
              </a:rPr>
              <a:t>11:30 AM: CoC Committee Updates</a:t>
            </a:r>
          </a:p>
        </p:txBody>
      </p:sp>
    </p:spTree>
    <p:extLst>
      <p:ext uri="{BB962C8B-B14F-4D97-AF65-F5344CB8AC3E}">
        <p14:creationId xmlns:p14="http://schemas.microsoft.com/office/powerpoint/2010/main" val="32388935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266"/>
            <a:ext cx="12192000" cy="68580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C00498-DF57-4BF9-B5BB-147908B221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31711" y="1758870"/>
            <a:ext cx="2600389" cy="1740608"/>
          </a:xfrm>
        </p:spPr>
        <p:txBody>
          <a:bodyPr anchor="b">
            <a:noAutofit/>
          </a:bodyPr>
          <a:lstStyle/>
          <a:p>
            <a:pPr marL="0" indent="0" algn="ctr">
              <a:buNone/>
            </a:pPr>
            <a:r>
              <a:rPr lang="en-US" sz="3300" b="1" cap="none"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WHAT IS A CoC?</a:t>
            </a:r>
            <a:endParaRPr lang="en-US" sz="3300" b="1" dirty="0">
              <a:solidFill>
                <a:schemeClr val="accent3"/>
              </a:solidFill>
              <a:latin typeface="+mj-lt"/>
            </a:endParaRP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1E3CD2DD-4DE6-4495-B45C-C0EDE76114B9}"/>
              </a:ext>
            </a:extLst>
          </p:cNvPr>
          <p:cNvCxnSpPr>
            <a:cxnSpLocks/>
          </p:cNvCxnSpPr>
          <p:nvPr/>
        </p:nvCxnSpPr>
        <p:spPr>
          <a:xfrm>
            <a:off x="489098" y="3499478"/>
            <a:ext cx="2226110" cy="0"/>
          </a:xfrm>
          <a:prstGeom prst="line">
            <a:avLst/>
          </a:prstGeom>
          <a:ln w="123825" cmpd="sng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6B30F4-3D48-49E5-B412-1A4FA1CA09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013790" y="1035698"/>
            <a:ext cx="8677468" cy="51131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cap="none" dirty="0">
                <a:solidFill>
                  <a:schemeClr val="accent3"/>
                </a:solidFill>
                <a:latin typeface="Calibri (body)"/>
                <a:cs typeface="Times New Roman" panose="02020603050405020304" pitchFamily="18" charset="0"/>
              </a:rPr>
              <a:t>A “Continuum of Care” (CoC) is a regional or local planning body </a:t>
            </a:r>
            <a:r>
              <a:rPr lang="en-US" sz="2400" dirty="0">
                <a:solidFill>
                  <a:schemeClr val="accent3"/>
                </a:solidFill>
                <a:latin typeface="Calibri (body)"/>
                <a:cs typeface="Times New Roman" panose="02020603050405020304" pitchFamily="18" charset="0"/>
              </a:rPr>
              <a:t>that </a:t>
            </a:r>
            <a:r>
              <a:rPr lang="en-US" sz="2400" cap="none" dirty="0">
                <a:solidFill>
                  <a:schemeClr val="accent3"/>
                </a:solidFill>
                <a:latin typeface="Calibri (body)"/>
                <a:cs typeface="Times New Roman" panose="02020603050405020304" pitchFamily="18" charset="0"/>
              </a:rPr>
              <a:t>coordinates housing services and provides funding. </a:t>
            </a:r>
          </a:p>
          <a:p>
            <a:pPr marL="0" indent="0">
              <a:buNone/>
            </a:pPr>
            <a:endParaRPr lang="en-US" sz="2400" dirty="0">
              <a:solidFill>
                <a:schemeClr val="accent3"/>
              </a:solidFill>
              <a:latin typeface="Calibri (body)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cap="none" dirty="0">
                <a:solidFill>
                  <a:schemeClr val="accent3"/>
                </a:solidFill>
                <a:latin typeface="Calibri (body)"/>
                <a:cs typeface="Times New Roman" panose="02020603050405020304" pitchFamily="18" charset="0"/>
              </a:rPr>
              <a:t>The Western Virginia Continuum of Care (VA-513) is a network of agencies and individuals working together to build a system of care for families and individuals who are experiencing homelessness in the Shenandoah Valley.</a:t>
            </a:r>
          </a:p>
          <a:p>
            <a:pPr marL="0" indent="0">
              <a:buNone/>
            </a:pPr>
            <a:endParaRPr lang="en-US" sz="2400" dirty="0">
              <a:solidFill>
                <a:schemeClr val="accent3"/>
              </a:solidFill>
              <a:latin typeface="Calibri (body)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2400" b="1" cap="none" dirty="0">
                <a:solidFill>
                  <a:schemeClr val="accent2"/>
                </a:solidFill>
                <a:latin typeface="Calibri (body)"/>
                <a:cs typeface="Times New Roman" panose="02020603050405020304" pitchFamily="18" charset="0"/>
              </a:rPr>
              <a:t>      Goal: </a:t>
            </a:r>
            <a:r>
              <a:rPr lang="en-US" sz="2400" b="1" i="1" cap="none" dirty="0">
                <a:solidFill>
                  <a:schemeClr val="accent2"/>
                </a:solidFill>
                <a:latin typeface="Calibri (body)"/>
                <a:cs typeface="Times New Roman" panose="02020603050405020304" pitchFamily="18" charset="0"/>
              </a:rPr>
              <a:t>Homelessness is rare, brief, and non-recurring</a:t>
            </a:r>
            <a:r>
              <a:rPr lang="en-US" sz="2400" b="1" cap="none" dirty="0">
                <a:solidFill>
                  <a:schemeClr val="accent2"/>
                </a:solidFill>
                <a:latin typeface="Calibri (body)"/>
                <a:cs typeface="Times New Roman" panose="02020603050405020304" pitchFamily="18" charset="0"/>
              </a:rPr>
              <a:t>.</a:t>
            </a:r>
          </a:p>
          <a:p>
            <a:pPr marL="0" indent="0" algn="ctr">
              <a:buNone/>
            </a:pPr>
            <a:r>
              <a:rPr lang="en-US" sz="2400" b="1" cap="none" dirty="0">
                <a:solidFill>
                  <a:schemeClr val="accent3"/>
                </a:solidFill>
                <a:latin typeface="Calibri (body)"/>
                <a:cs typeface="Times New Roman" panose="02020603050405020304" pitchFamily="18" charset="0"/>
              </a:rPr>
              <a:t>Vision: </a:t>
            </a:r>
            <a:r>
              <a:rPr lang="en-US" sz="2400" b="1" i="1" cap="none" dirty="0">
                <a:solidFill>
                  <a:schemeClr val="accent3"/>
                </a:solidFill>
                <a:latin typeface="Calibri (body)"/>
                <a:cs typeface="Times New Roman" panose="02020603050405020304" pitchFamily="18" charset="0"/>
              </a:rPr>
              <a:t>Everyone has a safe and stable home</a:t>
            </a:r>
            <a:r>
              <a:rPr lang="en-US" sz="2400" b="1" cap="none" dirty="0">
                <a:solidFill>
                  <a:schemeClr val="accent3"/>
                </a:solidFill>
                <a:latin typeface="Calibri (body)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2400" dirty="0">
              <a:solidFill>
                <a:schemeClr val="accent3"/>
              </a:solidFill>
              <a:latin typeface="Calibri (body)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cap="none" dirty="0">
              <a:solidFill>
                <a:schemeClr val="accent3"/>
              </a:solidFill>
              <a:latin typeface="Calibri (body)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7632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C00498-DF57-4BF9-B5BB-147908B221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31711" y="1758870"/>
            <a:ext cx="2613089" cy="1740608"/>
          </a:xfrm>
        </p:spPr>
        <p:txBody>
          <a:bodyPr anchor="b">
            <a:normAutofit/>
          </a:bodyPr>
          <a:lstStyle/>
          <a:p>
            <a:pPr marL="0" indent="0" algn="ctr">
              <a:buNone/>
            </a:pPr>
            <a:endParaRPr lang="en-US" sz="3300" b="1" dirty="0">
              <a:solidFill>
                <a:schemeClr val="accent3"/>
              </a:solidFill>
              <a:latin typeface="+mj-lt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3300" b="1" dirty="0"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OVERVIEW</a:t>
            </a:r>
            <a:endParaRPr lang="en-US" sz="3300" b="1" cap="none" dirty="0">
              <a:solidFill>
                <a:schemeClr val="accent3"/>
              </a:solidFill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1E3CD2DD-4DE6-4495-B45C-C0EDE76114B9}"/>
              </a:ext>
            </a:extLst>
          </p:cNvPr>
          <p:cNvCxnSpPr>
            <a:cxnSpLocks/>
          </p:cNvCxnSpPr>
          <p:nvPr/>
        </p:nvCxnSpPr>
        <p:spPr>
          <a:xfrm>
            <a:off x="326571" y="3499478"/>
            <a:ext cx="2388637" cy="0"/>
          </a:xfrm>
          <a:prstGeom prst="line">
            <a:avLst/>
          </a:prstGeom>
          <a:ln w="123825" cmpd="sng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CF9D9DF3-1F4B-4BE0-ADEC-5B39B125006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45" r="10024" b="5618"/>
          <a:stretch/>
        </p:blipFill>
        <p:spPr>
          <a:xfrm>
            <a:off x="3036076" y="965924"/>
            <a:ext cx="5857292" cy="583519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26571" y="365760"/>
            <a:ext cx="1141931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300" b="1" dirty="0">
                <a:solidFill>
                  <a:schemeClr val="accent2"/>
                </a:solidFill>
                <a:latin typeface="+mj-lt"/>
              </a:rPr>
              <a:t>Western Virginia CoC (VA-513) Geographic Area</a:t>
            </a:r>
          </a:p>
        </p:txBody>
      </p:sp>
    </p:spTree>
    <p:extLst>
      <p:ext uri="{BB962C8B-B14F-4D97-AF65-F5344CB8AC3E}">
        <p14:creationId xmlns:p14="http://schemas.microsoft.com/office/powerpoint/2010/main" val="20890564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3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D4AA99-8644-4990-950B-E511B6A6D9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3480" y="1038688"/>
            <a:ext cx="10514747" cy="53266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cap="none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Housing Services</a:t>
            </a:r>
          </a:p>
          <a:p>
            <a:r>
              <a:rPr lang="en-US" sz="1900" b="1" cap="none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Centralized intake &amp; Street outreach: </a:t>
            </a:r>
            <a:r>
              <a:rPr lang="en-US" sz="1900" cap="none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 concurrently to connect individuals to housing services</a:t>
            </a:r>
            <a:endParaRPr lang="en-US" sz="19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900" b="1" cap="none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Rapid Rehousing</a:t>
            </a:r>
            <a:r>
              <a:rPr lang="en-US" sz="1900" cap="none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Limited to literally homeless</a:t>
            </a:r>
          </a:p>
          <a:p>
            <a:r>
              <a:rPr lang="en-US" sz="1900" b="1" cap="none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Homeless Prevention</a:t>
            </a:r>
            <a:r>
              <a:rPr lang="en-US" sz="1900" cap="none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targeted assistance for individuals at risk of homelessness</a:t>
            </a:r>
          </a:p>
          <a:p>
            <a:r>
              <a:rPr lang="en-US" sz="1900" b="1" cap="none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Permanent Supportive Housing</a:t>
            </a:r>
            <a:r>
              <a:rPr lang="en-US" sz="1900" cap="none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Limited to literally homeless diagnosed with disability and substance use disorder and persons diagnosed with HIV/AIDS.</a:t>
            </a:r>
          </a:p>
          <a:p>
            <a:r>
              <a:rPr lang="en-US" sz="1900" b="1" cap="none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Tenant Based Rental Assistance</a:t>
            </a:r>
            <a:r>
              <a:rPr lang="en-US" sz="1900" cap="none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Ongoing rental subsidies similar to housing voucher</a:t>
            </a:r>
          </a:p>
          <a:p>
            <a:r>
              <a:rPr lang="en-US" sz="1900" cap="none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Emergency Shelter &amp; Domestic Violence Shelter</a:t>
            </a:r>
          </a:p>
          <a:p>
            <a:pPr marL="0" indent="0">
              <a:buNone/>
            </a:pPr>
            <a:r>
              <a:rPr lang="en-US" sz="2200" b="1" cap="none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Supportive Services </a:t>
            </a:r>
          </a:p>
          <a:p>
            <a:r>
              <a:rPr lang="en-US" sz="1900" cap="none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Case Management, Housing Stability financial assistance (including move-in assistance), referrals, outreach, consultation, mental health, developmental disability, food distribution.</a:t>
            </a:r>
          </a:p>
          <a:p>
            <a:r>
              <a:rPr lang="en-US" sz="1900" cap="none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Independent living skills &amp; Skills building, employment, counseling, medication, transportation, crisis stabilization, substance abuse, veteran &amp; family support, youth mentoring &amp; education, safety planning, etc. </a:t>
            </a:r>
          </a:p>
          <a:p>
            <a:endParaRPr lang="en-US" sz="1900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200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9BC00498-DF57-4BF9-B5BB-147908B22150}"/>
              </a:ext>
            </a:extLst>
          </p:cNvPr>
          <p:cNvSpPr txBox="1">
            <a:spLocks/>
          </p:cNvSpPr>
          <p:nvPr/>
        </p:nvSpPr>
        <p:spPr>
          <a:xfrm>
            <a:off x="231711" y="1758870"/>
            <a:ext cx="2647946" cy="174060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300" b="1" dirty="0"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SERVICES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1E3CD2DD-4DE6-4495-B45C-C0EDE76114B9}"/>
              </a:ext>
            </a:extLst>
          </p:cNvPr>
          <p:cNvCxnSpPr>
            <a:cxnSpLocks/>
          </p:cNvCxnSpPr>
          <p:nvPr/>
        </p:nvCxnSpPr>
        <p:spPr>
          <a:xfrm>
            <a:off x="616688" y="3497119"/>
            <a:ext cx="1786270" cy="0"/>
          </a:xfrm>
          <a:prstGeom prst="line">
            <a:avLst/>
          </a:prstGeom>
          <a:ln w="123825" cmpd="sng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1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5351" y="5074338"/>
            <a:ext cx="868961" cy="868961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1509" y="573454"/>
            <a:ext cx="868961" cy="868961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2660" y="5031585"/>
            <a:ext cx="868961" cy="868961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7591" y="2049814"/>
            <a:ext cx="760679" cy="868961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5351" y="3631320"/>
            <a:ext cx="868961" cy="814821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7850" y="2090397"/>
            <a:ext cx="598257" cy="868961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7259" y="3497119"/>
            <a:ext cx="868961" cy="868961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9037" y="682821"/>
            <a:ext cx="868961" cy="868961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4323843" y="626550"/>
            <a:ext cx="21275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solidFill>
                  <a:schemeClr val="accent3"/>
                </a:solidFill>
              </a:rPr>
              <a:t>Centralized Intake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318979" y="2192193"/>
            <a:ext cx="21275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solidFill>
                  <a:schemeClr val="accent3"/>
                </a:solidFill>
              </a:rPr>
              <a:t>Prevention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324711" y="4968740"/>
            <a:ext cx="21275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solidFill>
                  <a:schemeClr val="accent3"/>
                </a:solidFill>
              </a:rPr>
              <a:t>Emergency Shelter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332104" y="3422221"/>
            <a:ext cx="21275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solidFill>
                  <a:schemeClr val="accent3"/>
                </a:solidFill>
              </a:rPr>
              <a:t>Rapid Rehousing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8103617" y="2053910"/>
            <a:ext cx="336917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solidFill>
                  <a:schemeClr val="accent3"/>
                </a:solidFill>
              </a:rPr>
              <a:t>Permanent Supportive Housing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8131775" y="742537"/>
            <a:ext cx="317460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solidFill>
                  <a:schemeClr val="accent3"/>
                </a:solidFill>
              </a:rPr>
              <a:t>Street Outreach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8224585" y="3499478"/>
            <a:ext cx="381712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solidFill>
                  <a:schemeClr val="accent3"/>
                </a:solidFill>
              </a:rPr>
              <a:t>Housing Opportunities for People with AIDS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8224585" y="5163216"/>
            <a:ext cx="317460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solidFill>
                  <a:schemeClr val="accent3"/>
                </a:solidFill>
              </a:rPr>
              <a:t>Built for Zero</a:t>
            </a:r>
          </a:p>
        </p:txBody>
      </p:sp>
    </p:spTree>
    <p:extLst>
      <p:ext uri="{BB962C8B-B14F-4D97-AF65-F5344CB8AC3E}">
        <p14:creationId xmlns:p14="http://schemas.microsoft.com/office/powerpoint/2010/main" val="42828069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F86300A8-47B0-A094-ED3E-4CBED637F8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58632" y="684894"/>
            <a:ext cx="6321779" cy="824089"/>
          </a:xfrm>
        </p:spPr>
        <p:txBody>
          <a:bodyPr>
            <a:normAutofit/>
          </a:bodyPr>
          <a:lstStyle/>
          <a:p>
            <a:pPr algn="ctr"/>
            <a:r>
              <a:rPr lang="en-US" sz="4000" b="1" i="1" dirty="0">
                <a:solidFill>
                  <a:schemeClr val="accent2"/>
                </a:solidFill>
                <a:cs typeface="Times New Roman" panose="02020603050405020304" pitchFamily="18" charset="0"/>
              </a:rPr>
              <a:t>Information Session</a:t>
            </a:r>
            <a:endParaRPr lang="en-US" sz="4000" b="1" i="1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D0F94FC-B3B8-F413-EE8F-E375F604C5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50407" y="1595778"/>
            <a:ext cx="9640710" cy="435133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en-US" b="1" dirty="0">
              <a:solidFill>
                <a:schemeClr val="accent2"/>
              </a:solidFill>
              <a:cs typeface="Times New Roman" panose="02020603050405020304" pitchFamily="18" charset="0"/>
            </a:endParaRPr>
          </a:p>
          <a:p>
            <a:pPr marL="457200" lvl="1" indent="0" algn="ctr">
              <a:lnSpc>
                <a:spcPct val="100000"/>
              </a:lnSpc>
              <a:buNone/>
            </a:pPr>
            <a:r>
              <a:rPr lang="en-US" sz="2800" i="1" dirty="0">
                <a:solidFill>
                  <a:schemeClr val="accent3"/>
                </a:solidFill>
                <a:latin typeface="Calibri (body)"/>
                <a:cs typeface="Times New Roman" panose="02020603050405020304" pitchFamily="18" charset="0"/>
              </a:rPr>
              <a:t>Overview on eviction laws &amp; legal issues around housing &amp; landlord-tenants’ rights &amp; responsibilities</a:t>
            </a:r>
            <a:br>
              <a:rPr lang="en-US" sz="2800" i="1" dirty="0">
                <a:solidFill>
                  <a:schemeClr val="accent3"/>
                </a:solidFill>
                <a:latin typeface="Calibri (body)"/>
                <a:cs typeface="Times New Roman" panose="02020603050405020304" pitchFamily="18" charset="0"/>
              </a:rPr>
            </a:br>
            <a:endParaRPr lang="en-US" sz="2800" i="1" dirty="0">
              <a:solidFill>
                <a:schemeClr val="accent3"/>
              </a:solidFill>
              <a:latin typeface="Calibri (body)"/>
              <a:cs typeface="Times New Roman" panose="02020603050405020304" pitchFamily="18" charset="0"/>
            </a:endParaRPr>
          </a:p>
          <a:p>
            <a:pPr marL="457200" lvl="1" indent="0" algn="ctr">
              <a:lnSpc>
                <a:spcPct val="100000"/>
              </a:lnSpc>
              <a:buNone/>
            </a:pPr>
            <a:r>
              <a:rPr lang="en-US" b="1" i="1" dirty="0">
                <a:solidFill>
                  <a:schemeClr val="accent3"/>
                </a:solidFill>
                <a:latin typeface="Calibri (body)"/>
                <a:cs typeface="Times New Roman" panose="02020603050405020304" pitchFamily="18" charset="0"/>
              </a:rPr>
              <a:t>Elizabeth Coltrane </a:t>
            </a:r>
            <a:r>
              <a:rPr lang="en-US" i="1" dirty="0">
                <a:solidFill>
                  <a:schemeClr val="accent3"/>
                </a:solidFill>
                <a:latin typeface="Calibri (body)"/>
                <a:cs typeface="Times New Roman" panose="02020603050405020304" pitchFamily="18" charset="0"/>
              </a:rPr>
              <a:t>– Staff Attorney </a:t>
            </a:r>
          </a:p>
          <a:p>
            <a:pPr marL="457200" lvl="1" indent="0">
              <a:buNone/>
            </a:pPr>
            <a:endParaRPr lang="en-US" dirty="0">
              <a:solidFill>
                <a:schemeClr val="accent1">
                  <a:lumMod val="50000"/>
                </a:schemeClr>
              </a:solidFill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en-US" dirty="0">
              <a:solidFill>
                <a:schemeClr val="accent1">
                  <a:lumMod val="50000"/>
                </a:schemeClr>
              </a:solidFill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en-US" dirty="0">
              <a:solidFill>
                <a:schemeClr val="accent1">
                  <a:lumMod val="50000"/>
                </a:schemeClr>
              </a:solidFill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en-US" dirty="0">
              <a:solidFill>
                <a:schemeClr val="accent1">
                  <a:lumMod val="50000"/>
                </a:schemeClr>
              </a:solidFill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en-US" dirty="0">
              <a:solidFill>
                <a:schemeClr val="accent1">
                  <a:lumMod val="50000"/>
                </a:schemeClr>
              </a:solidFill>
              <a:cs typeface="Times New Roman" panose="02020603050405020304" pitchFamily="18" charset="0"/>
            </a:endParaRPr>
          </a:p>
          <a:p>
            <a:pPr marL="457200" lvl="1" indent="0" algn="ctr">
              <a:buNone/>
            </a:pP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Q&amp;A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: </a:t>
            </a:r>
            <a:r>
              <a:rPr lang="en-US" sz="2800" i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10:45 – 11:00 AM</a:t>
            </a:r>
          </a:p>
        </p:txBody>
      </p:sp>
      <p:pic>
        <p:nvPicPr>
          <p:cNvPr id="1026" name="Picture 2" descr="See photos">
            <a:extLst>
              <a:ext uri="{FF2B5EF4-FFF2-40B4-BE49-F238E27FC236}">
                <a16:creationId xmlns:a16="http://schemas.microsoft.com/office/drawing/2014/main" id="{23496A4B-51D3-216F-FD9D-E84BD7072F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927" y="3508798"/>
            <a:ext cx="1739669" cy="1833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2705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C00498-DF57-4BF9-B5BB-147908B221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31711" y="1758870"/>
            <a:ext cx="2600389" cy="1740608"/>
          </a:xfrm>
        </p:spPr>
        <p:txBody>
          <a:bodyPr anchor="b">
            <a:normAutofit/>
          </a:bodyPr>
          <a:lstStyle/>
          <a:p>
            <a:pPr marL="0" indent="0" algn="ctr">
              <a:buNone/>
            </a:pPr>
            <a:r>
              <a:rPr lang="en-US" sz="3100" b="1" dirty="0">
                <a:solidFill>
                  <a:schemeClr val="accent3"/>
                </a:solidFill>
                <a:latin typeface="+mj-lt"/>
              </a:rPr>
              <a:t>PIT COUNT 2024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1E3CD2DD-4DE6-4495-B45C-C0EDE76114B9}"/>
              </a:ext>
            </a:extLst>
          </p:cNvPr>
          <p:cNvCxnSpPr>
            <a:cxnSpLocks/>
          </p:cNvCxnSpPr>
          <p:nvPr/>
        </p:nvCxnSpPr>
        <p:spPr>
          <a:xfrm>
            <a:off x="326571" y="3499478"/>
            <a:ext cx="2388637" cy="0"/>
          </a:xfrm>
          <a:prstGeom prst="line">
            <a:avLst/>
          </a:prstGeom>
          <a:ln w="123825" cmpd="sng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ontent Placeholder 7">
            <a:extLst>
              <a:ext uri="{FF2B5EF4-FFF2-40B4-BE49-F238E27FC236}">
                <a16:creationId xmlns:a16="http://schemas.microsoft.com/office/drawing/2014/main" id="{63831BD0-2F30-4131-A04E-D03A49637D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32101" y="435937"/>
            <a:ext cx="8449044" cy="5730946"/>
          </a:xfrm>
        </p:spPr>
        <p:txBody>
          <a:bodyPr anchor="ctr">
            <a:noAutofit/>
          </a:bodyPr>
          <a:lstStyle/>
          <a:p>
            <a:pPr marL="0" indent="0" algn="ctr">
              <a:buNone/>
            </a:pPr>
            <a:br>
              <a:rPr lang="en-US" b="1" dirty="0">
                <a:solidFill>
                  <a:schemeClr val="accent2"/>
                </a:solidFill>
                <a:latin typeface="Calibri (body)"/>
                <a:cs typeface="Times New Roman" panose="02020603050405020304" pitchFamily="18" charset="0"/>
              </a:rPr>
            </a:br>
            <a:endParaRPr lang="en-US" dirty="0">
              <a:solidFill>
                <a:schemeClr val="accent3"/>
              </a:solidFill>
              <a:latin typeface="Calibri (body)"/>
              <a:cs typeface="Times New Roman" panose="02020603050405020304" pitchFamily="18" charset="0"/>
            </a:endParaRPr>
          </a:p>
        </p:txBody>
      </p:sp>
      <p:sp>
        <p:nvSpPr>
          <p:cNvPr id="6" name="Content Placeholder 7">
            <a:extLst>
              <a:ext uri="{FF2B5EF4-FFF2-40B4-BE49-F238E27FC236}">
                <a16:creationId xmlns:a16="http://schemas.microsoft.com/office/drawing/2014/main" id="{9C2F8912-4BF5-4904-A357-3BD6F66104FE}"/>
              </a:ext>
            </a:extLst>
          </p:cNvPr>
          <p:cNvSpPr txBox="1">
            <a:spLocks/>
          </p:cNvSpPr>
          <p:nvPr/>
        </p:nvSpPr>
        <p:spPr>
          <a:xfrm>
            <a:off x="2926959" y="435937"/>
            <a:ext cx="8449045" cy="573094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b="1" dirty="0">
                <a:solidFill>
                  <a:schemeClr val="accent2"/>
                </a:solidFill>
                <a:latin typeface="Calibri (body)"/>
                <a:cs typeface="Times New Roman" panose="02020603050405020304" pitchFamily="18" charset="0"/>
              </a:rPr>
              <a:t>WHY</a:t>
            </a:r>
            <a:endParaRPr lang="en-US" dirty="0">
              <a:solidFill>
                <a:schemeClr val="accent3"/>
              </a:solidFill>
              <a:latin typeface="Calibri (body)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chemeClr val="accent3"/>
                </a:solidFill>
                <a:latin typeface="Calibri (body)"/>
                <a:cs typeface="Times New Roman" panose="02020603050405020304" pitchFamily="18" charset="0"/>
              </a:rPr>
              <a:t>Count total number of people experiencing homelessness in our region (not just the number of people receiving our services)</a:t>
            </a:r>
          </a:p>
          <a:p>
            <a:r>
              <a:rPr lang="en-US" sz="2400" dirty="0">
                <a:solidFill>
                  <a:schemeClr val="accent3"/>
                </a:solidFill>
                <a:latin typeface="Calibri (body)"/>
                <a:cs typeface="Times New Roman" panose="02020603050405020304" pitchFamily="18" charset="0"/>
              </a:rPr>
              <a:t>Required by HUD, used to allocate state and federal funding</a:t>
            </a:r>
          </a:p>
          <a:p>
            <a:r>
              <a:rPr lang="en-US" sz="2400" dirty="0">
                <a:solidFill>
                  <a:schemeClr val="accent3"/>
                </a:solidFill>
                <a:latin typeface="Calibri (body)"/>
                <a:cs typeface="Times New Roman" panose="02020603050405020304" pitchFamily="18" charset="0"/>
              </a:rPr>
              <a:t>Learn more about who is experiencing homelessness and why</a:t>
            </a:r>
          </a:p>
          <a:p>
            <a:pPr marL="0" indent="0" algn="ctr">
              <a:buNone/>
            </a:pPr>
            <a:r>
              <a:rPr lang="en-US" b="1" dirty="0">
                <a:solidFill>
                  <a:schemeClr val="accent2"/>
                </a:solidFill>
                <a:latin typeface="Calibri (body)"/>
                <a:cs typeface="Times New Roman" panose="02020603050405020304" pitchFamily="18" charset="0"/>
              </a:rPr>
              <a:t>HOW</a:t>
            </a:r>
          </a:p>
          <a:p>
            <a:r>
              <a:rPr lang="en-US" sz="2400" dirty="0">
                <a:solidFill>
                  <a:schemeClr val="accent3"/>
                </a:solidFill>
                <a:latin typeface="Calibri (body)"/>
                <a:cs typeface="Times New Roman" panose="02020603050405020304" pitchFamily="18" charset="0"/>
              </a:rPr>
              <a:t>Count everyone staying in all types of shelters </a:t>
            </a:r>
          </a:p>
          <a:p>
            <a:r>
              <a:rPr lang="en-US" sz="2400" dirty="0">
                <a:solidFill>
                  <a:schemeClr val="accent3"/>
                </a:solidFill>
                <a:latin typeface="Calibri (body)"/>
                <a:cs typeface="Times New Roman" panose="02020603050405020304" pitchFamily="18" charset="0"/>
              </a:rPr>
              <a:t>Conduct interviews at central locations</a:t>
            </a:r>
          </a:p>
          <a:p>
            <a:r>
              <a:rPr lang="en-US" sz="2400" dirty="0">
                <a:solidFill>
                  <a:schemeClr val="accent3"/>
                </a:solidFill>
                <a:latin typeface="Calibri (body)"/>
                <a:cs typeface="Times New Roman" panose="02020603050405020304" pitchFamily="18" charset="0"/>
              </a:rPr>
              <a:t>Engage street outreach to encampments/popular locations</a:t>
            </a:r>
          </a:p>
          <a:p>
            <a:r>
              <a:rPr lang="en-US" sz="2400" dirty="0">
                <a:solidFill>
                  <a:schemeClr val="accent3"/>
                </a:solidFill>
                <a:latin typeface="Calibri (body)"/>
                <a:cs typeface="Times New Roman" panose="02020603050405020304" pitchFamily="18" charset="0"/>
              </a:rPr>
              <a:t>30+ volunteers</a:t>
            </a:r>
          </a:p>
        </p:txBody>
      </p:sp>
    </p:spTree>
    <p:extLst>
      <p:ext uri="{BB962C8B-B14F-4D97-AF65-F5344CB8AC3E}">
        <p14:creationId xmlns:p14="http://schemas.microsoft.com/office/powerpoint/2010/main" val="21700029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04" y="0"/>
            <a:ext cx="12192000" cy="68580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C00498-DF57-4BF9-B5BB-147908B221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31711" y="1758870"/>
            <a:ext cx="2600389" cy="1740608"/>
          </a:xfrm>
        </p:spPr>
        <p:txBody>
          <a:bodyPr anchor="b">
            <a:normAutofit/>
          </a:bodyPr>
          <a:lstStyle/>
          <a:p>
            <a:pPr marL="0" indent="0" algn="ctr">
              <a:buNone/>
            </a:pPr>
            <a:r>
              <a:rPr lang="en-US" sz="3100" b="1" dirty="0">
                <a:solidFill>
                  <a:schemeClr val="accent3"/>
                </a:solidFill>
                <a:latin typeface="+mj-lt"/>
              </a:rPr>
              <a:t>PIT COUNT 2024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1E3CD2DD-4DE6-4495-B45C-C0EDE76114B9}"/>
              </a:ext>
            </a:extLst>
          </p:cNvPr>
          <p:cNvCxnSpPr>
            <a:cxnSpLocks/>
          </p:cNvCxnSpPr>
          <p:nvPr/>
        </p:nvCxnSpPr>
        <p:spPr>
          <a:xfrm>
            <a:off x="326571" y="3499478"/>
            <a:ext cx="2388637" cy="0"/>
          </a:xfrm>
          <a:prstGeom prst="line">
            <a:avLst/>
          </a:prstGeom>
          <a:ln w="123825" cmpd="sng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ontent Placeholder 7">
            <a:extLst>
              <a:ext uri="{FF2B5EF4-FFF2-40B4-BE49-F238E27FC236}">
                <a16:creationId xmlns:a16="http://schemas.microsoft.com/office/drawing/2014/main" id="{63831BD0-2F30-4131-A04E-D03A49637D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32101" y="435937"/>
            <a:ext cx="8449044" cy="5730946"/>
          </a:xfrm>
        </p:spPr>
        <p:txBody>
          <a:bodyPr anchor="ctr">
            <a:noAutofit/>
          </a:bodyPr>
          <a:lstStyle/>
          <a:p>
            <a:pPr marL="0" indent="0" algn="ctr">
              <a:buNone/>
            </a:pPr>
            <a:br>
              <a:rPr lang="en-US" b="1" dirty="0">
                <a:solidFill>
                  <a:schemeClr val="accent2"/>
                </a:solidFill>
                <a:latin typeface="Calibri (body)"/>
                <a:cs typeface="Times New Roman" panose="02020603050405020304" pitchFamily="18" charset="0"/>
              </a:rPr>
            </a:br>
            <a:endParaRPr lang="en-US" dirty="0">
              <a:solidFill>
                <a:schemeClr val="accent3"/>
              </a:solidFill>
              <a:latin typeface="Calibri (body)"/>
              <a:cs typeface="Times New Roman" panose="02020603050405020304" pitchFamily="18" charset="0"/>
            </a:endParaRPr>
          </a:p>
        </p:txBody>
      </p:sp>
      <p:sp>
        <p:nvSpPr>
          <p:cNvPr id="6" name="Content Placeholder 7">
            <a:extLst>
              <a:ext uri="{FF2B5EF4-FFF2-40B4-BE49-F238E27FC236}">
                <a16:creationId xmlns:a16="http://schemas.microsoft.com/office/drawing/2014/main" id="{9C2F8912-4BF5-4904-A357-3BD6F66104FE}"/>
              </a:ext>
            </a:extLst>
          </p:cNvPr>
          <p:cNvSpPr txBox="1">
            <a:spLocks/>
          </p:cNvSpPr>
          <p:nvPr/>
        </p:nvSpPr>
        <p:spPr>
          <a:xfrm>
            <a:off x="2926959" y="435937"/>
            <a:ext cx="8449045" cy="573094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b="1" dirty="0">
                <a:solidFill>
                  <a:schemeClr val="accent2"/>
                </a:solidFill>
                <a:latin typeface="Calibri (body)"/>
                <a:cs typeface="Times New Roman" panose="02020603050405020304" pitchFamily="18" charset="0"/>
              </a:rPr>
              <a:t>GET INVOLVED</a:t>
            </a:r>
          </a:p>
          <a:p>
            <a:pPr marL="514350" indent="-514350" algn="ctr">
              <a:buFont typeface="Arial" panose="020B0604020202020204" pitchFamily="34" charset="0"/>
              <a:buAutoNum type="arabicPeriod"/>
            </a:pPr>
            <a:endParaRPr lang="en-US" b="1" dirty="0">
              <a:solidFill>
                <a:schemeClr val="accent3"/>
              </a:solidFill>
              <a:latin typeface="Calibri (body)"/>
              <a:cs typeface="Times New Roman" panose="02020603050405020304" pitchFamily="18" charset="0"/>
            </a:endParaRPr>
          </a:p>
          <a:p>
            <a:pPr marL="514350" indent="-514350" algn="ctr">
              <a:buFont typeface="Arial" panose="020B0604020202020204" pitchFamily="34" charset="0"/>
              <a:buAutoNum type="arabicPeriod"/>
            </a:pPr>
            <a:r>
              <a:rPr lang="en-US" b="1" dirty="0">
                <a:solidFill>
                  <a:schemeClr val="accent3"/>
                </a:solidFill>
                <a:latin typeface="Calibri (body)"/>
                <a:cs typeface="Times New Roman" panose="02020603050405020304" pitchFamily="18" charset="0"/>
              </a:rPr>
              <a:t>Sign up to volunteer :</a:t>
            </a:r>
          </a:p>
          <a:p>
            <a:pPr marL="0" indent="0" algn="ctr">
              <a:buNone/>
            </a:pPr>
            <a:r>
              <a:rPr lang="en-US" dirty="0">
                <a:solidFill>
                  <a:schemeClr val="accent2"/>
                </a:solidFill>
                <a:latin typeface="Calibri (body)"/>
                <a:cs typeface="Times New Roman" panose="02020603050405020304" pitchFamily="18" charset="0"/>
                <a:hlinkClick r:id="rId4"/>
              </a:rPr>
              <a:t>https://forms.gle/BQZC1dp9Mrt3MYbF7</a:t>
            </a:r>
            <a:endParaRPr lang="en-US" dirty="0">
              <a:solidFill>
                <a:schemeClr val="accent2"/>
              </a:solidFill>
              <a:latin typeface="Calibri (body)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b="1" dirty="0">
              <a:solidFill>
                <a:schemeClr val="accent2"/>
              </a:solidFill>
              <a:latin typeface="Calibri (body)"/>
              <a:cs typeface="Times New Roman" panose="02020603050405020304" pitchFamily="18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b="1" dirty="0">
                <a:solidFill>
                  <a:schemeClr val="accent3"/>
                </a:solidFill>
                <a:latin typeface="Calibri (body)"/>
                <a:cs typeface="Times New Roman" panose="02020603050405020304" pitchFamily="18" charset="0"/>
              </a:rPr>
              <a:t>2. Attend a Zoom Training for volunteers: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dirty="0">
                <a:solidFill>
                  <a:schemeClr val="accent3"/>
                </a:solidFill>
                <a:latin typeface="Calibri (body)"/>
                <a:cs typeface="Times New Roman" panose="02020603050405020304" pitchFamily="18" charset="0"/>
              </a:rPr>
              <a:t>January 18</a:t>
            </a:r>
            <a:r>
              <a:rPr lang="en-US" baseline="30000" dirty="0">
                <a:solidFill>
                  <a:schemeClr val="accent3"/>
                </a:solidFill>
                <a:latin typeface="Calibri (body)"/>
                <a:cs typeface="Times New Roman" panose="02020603050405020304" pitchFamily="18" charset="0"/>
              </a:rPr>
              <a:t>th</a:t>
            </a:r>
            <a:r>
              <a:rPr lang="en-US" dirty="0">
                <a:solidFill>
                  <a:schemeClr val="accent3"/>
                </a:solidFill>
                <a:latin typeface="Calibri (body)"/>
                <a:cs typeface="Times New Roman" panose="02020603050405020304" pitchFamily="18" charset="0"/>
              </a:rPr>
              <a:t>, 3-5pm OR January 22</a:t>
            </a:r>
            <a:r>
              <a:rPr lang="en-US" baseline="30000" dirty="0">
                <a:solidFill>
                  <a:schemeClr val="accent3"/>
                </a:solidFill>
                <a:latin typeface="Calibri (body)"/>
                <a:cs typeface="Times New Roman" panose="02020603050405020304" pitchFamily="18" charset="0"/>
              </a:rPr>
              <a:t>nd</a:t>
            </a:r>
            <a:r>
              <a:rPr lang="en-US" dirty="0">
                <a:solidFill>
                  <a:schemeClr val="accent3"/>
                </a:solidFill>
                <a:latin typeface="Calibri (body)"/>
                <a:cs typeface="Times New Roman" panose="02020603050405020304" pitchFamily="18" charset="0"/>
              </a:rPr>
              <a:t>, 1-3pm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dirty="0">
              <a:solidFill>
                <a:schemeClr val="accent3"/>
              </a:solidFill>
              <a:latin typeface="Calibri (body)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b="1" dirty="0">
                <a:solidFill>
                  <a:schemeClr val="accent3"/>
                </a:solidFill>
                <a:latin typeface="Calibri (body)"/>
                <a:cs typeface="Times New Roman" panose="02020603050405020304" pitchFamily="18" charset="0"/>
              </a:rPr>
              <a:t>3. Participate in the PIT Count</a:t>
            </a:r>
          </a:p>
          <a:p>
            <a:pPr marL="0" indent="0" algn="ctr">
              <a:buNone/>
            </a:pPr>
            <a:r>
              <a:rPr lang="en-US" dirty="0">
                <a:solidFill>
                  <a:schemeClr val="accent3"/>
                </a:solidFill>
                <a:latin typeface="Calibri (body)"/>
                <a:cs typeface="Times New Roman" panose="02020603050405020304" pitchFamily="18" charset="0"/>
              </a:rPr>
              <a:t>January 24-25, 2024 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dirty="0">
              <a:solidFill>
                <a:schemeClr val="accent2"/>
              </a:solidFill>
              <a:latin typeface="Calibri (body)"/>
              <a:cs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C61D179-64D2-4C51-870D-6EA678FDBD6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0427" y="1505166"/>
            <a:ext cx="1117657" cy="1124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58970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C00498-DF57-4BF9-B5BB-147908B221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31711" y="1758870"/>
            <a:ext cx="2600389" cy="1740608"/>
          </a:xfrm>
        </p:spPr>
        <p:txBody>
          <a:bodyPr anchor="b">
            <a:normAutofit/>
          </a:bodyPr>
          <a:lstStyle/>
          <a:p>
            <a:pPr marL="0" indent="0" algn="ctr">
              <a:buNone/>
            </a:pPr>
            <a:r>
              <a:rPr lang="en-US" sz="3100" b="1" dirty="0">
                <a:solidFill>
                  <a:schemeClr val="accent3"/>
                </a:solidFill>
                <a:latin typeface="+mj-lt"/>
              </a:rPr>
              <a:t>IMMEDIATE </a:t>
            </a:r>
            <a:br>
              <a:rPr lang="en-US" sz="3100" b="1" dirty="0">
                <a:solidFill>
                  <a:schemeClr val="accent3"/>
                </a:solidFill>
                <a:latin typeface="+mj-lt"/>
              </a:rPr>
            </a:br>
            <a:r>
              <a:rPr lang="en-US" sz="3100" b="1" dirty="0">
                <a:solidFill>
                  <a:schemeClr val="accent3"/>
                </a:solidFill>
                <a:latin typeface="+mj-lt"/>
              </a:rPr>
              <a:t>PRIORITIES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1E3CD2DD-4DE6-4495-B45C-C0EDE76114B9}"/>
              </a:ext>
            </a:extLst>
          </p:cNvPr>
          <p:cNvCxnSpPr>
            <a:cxnSpLocks/>
          </p:cNvCxnSpPr>
          <p:nvPr/>
        </p:nvCxnSpPr>
        <p:spPr>
          <a:xfrm>
            <a:off x="326571" y="3499478"/>
            <a:ext cx="2388637" cy="0"/>
          </a:xfrm>
          <a:prstGeom prst="line">
            <a:avLst/>
          </a:prstGeom>
          <a:ln w="123825" cmpd="sng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ontent Placeholder 7">
            <a:extLst>
              <a:ext uri="{FF2B5EF4-FFF2-40B4-BE49-F238E27FC236}">
                <a16:creationId xmlns:a16="http://schemas.microsoft.com/office/drawing/2014/main" id="{63831BD0-2F30-4131-A04E-D03A49637D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32101" y="435937"/>
            <a:ext cx="8449044" cy="5730946"/>
          </a:xfrm>
        </p:spPr>
        <p:txBody>
          <a:bodyPr anchor="ctr">
            <a:noAutofit/>
          </a:bodyPr>
          <a:lstStyle/>
          <a:p>
            <a:pPr marL="0" indent="0" algn="ctr">
              <a:buNone/>
            </a:pPr>
            <a:br>
              <a:rPr lang="en-US" b="1" dirty="0">
                <a:solidFill>
                  <a:schemeClr val="accent2"/>
                </a:solidFill>
                <a:latin typeface="Calibri (body)"/>
                <a:cs typeface="Times New Roman" panose="02020603050405020304" pitchFamily="18" charset="0"/>
              </a:rPr>
            </a:br>
            <a:r>
              <a:rPr lang="en-US" b="1" dirty="0">
                <a:solidFill>
                  <a:schemeClr val="accent2"/>
                </a:solidFill>
                <a:latin typeface="Calibri (body)"/>
                <a:cs typeface="Times New Roman" panose="02020603050405020304" pitchFamily="18" charset="0"/>
              </a:rPr>
              <a:t>Programming Continuity – Northern Region</a:t>
            </a:r>
            <a:endParaRPr lang="en-US" dirty="0">
              <a:solidFill>
                <a:schemeClr val="accent3"/>
              </a:solidFill>
              <a:latin typeface="Calibri (body)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chemeClr val="accent3"/>
                </a:solidFill>
                <a:latin typeface="Calibri (body)"/>
                <a:cs typeface="Times New Roman" panose="02020603050405020304" pitchFamily="18" charset="0"/>
              </a:rPr>
              <a:t>ARE exiting CoC’s VHSP collaborative funding</a:t>
            </a:r>
          </a:p>
          <a:p>
            <a:r>
              <a:rPr lang="en-US" sz="2400" dirty="0">
                <a:solidFill>
                  <a:schemeClr val="accent3"/>
                </a:solidFill>
                <a:latin typeface="Calibri (body)"/>
                <a:cs typeface="Times New Roman" panose="02020603050405020304" pitchFamily="18" charset="0"/>
              </a:rPr>
              <a:t>CoC is issuing a NOI to solicit new projects in the North</a:t>
            </a:r>
          </a:p>
          <a:p>
            <a:pPr lvl="1"/>
            <a:r>
              <a:rPr lang="en-US" sz="2400" dirty="0">
                <a:solidFill>
                  <a:schemeClr val="accent3"/>
                </a:solidFill>
                <a:latin typeface="Calibri (body)"/>
                <a:cs typeface="Times New Roman" panose="02020603050405020304" pitchFamily="18" charset="0"/>
              </a:rPr>
              <a:t>RRH &amp; Prevention: Winchester, Clarke, and Warren</a:t>
            </a:r>
          </a:p>
          <a:p>
            <a:pPr lvl="1"/>
            <a:r>
              <a:rPr lang="en-US" sz="2400" dirty="0">
                <a:solidFill>
                  <a:schemeClr val="accent3"/>
                </a:solidFill>
                <a:latin typeface="Calibri (body)"/>
                <a:cs typeface="Times New Roman" panose="02020603050405020304" pitchFamily="18" charset="0"/>
              </a:rPr>
              <a:t>Street Outreach: CoC-wide coverage</a:t>
            </a:r>
            <a:endParaRPr lang="en-US" dirty="0">
              <a:solidFill>
                <a:schemeClr val="accent3"/>
              </a:solidFill>
              <a:latin typeface="Calibri (body)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2400" b="1" dirty="0">
                <a:solidFill>
                  <a:schemeClr val="accent2"/>
                </a:solidFill>
                <a:latin typeface="Calibri (body)"/>
                <a:cs typeface="Times New Roman" panose="02020603050405020304" pitchFamily="18" charset="0"/>
              </a:rPr>
              <a:t>C</a:t>
            </a:r>
            <a:r>
              <a:rPr lang="en-US" sz="2800" b="1" dirty="0">
                <a:solidFill>
                  <a:schemeClr val="accent2"/>
                </a:solidFill>
                <a:latin typeface="Calibri (body)"/>
                <a:cs typeface="Times New Roman" panose="02020603050405020304" pitchFamily="18" charset="0"/>
              </a:rPr>
              <a:t>oC Partnerships Agreements</a:t>
            </a:r>
            <a:endParaRPr lang="en-US" sz="2800" dirty="0">
              <a:solidFill>
                <a:schemeClr val="accent3"/>
              </a:solidFill>
              <a:latin typeface="Calibri (body)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chemeClr val="accent3"/>
                </a:solidFill>
                <a:latin typeface="Calibri (body)"/>
                <a:cs typeface="Times New Roman" panose="02020603050405020304" pitchFamily="18" charset="0"/>
              </a:rPr>
              <a:t>VHSP &amp; HMIS MOUs: Revision to include: updated CoC logo, timeline and procedure for termination</a:t>
            </a:r>
          </a:p>
          <a:p>
            <a:r>
              <a:rPr lang="en-US" sz="2400" dirty="0">
                <a:solidFill>
                  <a:schemeClr val="accent3"/>
                </a:solidFill>
                <a:latin typeface="Calibri (body)"/>
                <a:cs typeface="Times New Roman" panose="02020603050405020304" pitchFamily="18" charset="0"/>
              </a:rPr>
              <a:t>System performance Measures: explore ways to best engage and leverage agencies’ work to improve system performance</a:t>
            </a:r>
          </a:p>
          <a:p>
            <a:pPr lvl="1"/>
            <a:r>
              <a:rPr lang="en-US" sz="2000" i="1" dirty="0">
                <a:solidFill>
                  <a:schemeClr val="accent3"/>
                </a:solidFill>
                <a:latin typeface="Calibri (body)"/>
                <a:cs typeface="Times New Roman" panose="02020603050405020304" pitchFamily="18" charset="0"/>
              </a:rPr>
              <a:t>Account for unique regional and agencies circumstances </a:t>
            </a:r>
            <a:endParaRPr lang="en-US" sz="1600" dirty="0">
              <a:solidFill>
                <a:schemeClr val="accent3"/>
              </a:solidFill>
              <a:latin typeface="Calibri (body)"/>
              <a:cs typeface="Times New Roman" panose="02020603050405020304" pitchFamily="18" charset="0"/>
            </a:endParaRPr>
          </a:p>
          <a:p>
            <a:pPr lvl="1"/>
            <a:r>
              <a:rPr lang="en-US" sz="2000" i="1" dirty="0">
                <a:solidFill>
                  <a:schemeClr val="accent3"/>
                </a:solidFill>
                <a:latin typeface="Calibri (body)"/>
                <a:cs typeface="Times New Roman" panose="02020603050405020304" pitchFamily="18" charset="0"/>
              </a:rPr>
              <a:t>Use this process to build regional capacity and address local needs</a:t>
            </a:r>
            <a:endParaRPr lang="en-US" sz="2400" dirty="0">
              <a:solidFill>
                <a:schemeClr val="accent3"/>
              </a:solidFill>
              <a:latin typeface="Calibri (body)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chemeClr val="accent3"/>
                </a:solidFill>
                <a:latin typeface="Calibri (body)"/>
                <a:cs typeface="Times New Roman" panose="02020603050405020304" pitchFamily="18" charset="0"/>
              </a:rPr>
              <a:t>Incorporation of Lived-Experience expertise in project design &amp; strategic planning - Ongoing</a:t>
            </a:r>
          </a:p>
          <a:p>
            <a:pPr marL="0" indent="0">
              <a:buNone/>
            </a:pPr>
            <a:endParaRPr lang="en-US" dirty="0">
              <a:solidFill>
                <a:schemeClr val="accent3"/>
              </a:solidFill>
              <a:latin typeface="Calibri (body)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41822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OC513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338AE1"/>
      </a:accent1>
      <a:accent2>
        <a:srgbClr val="F7901E"/>
      </a:accent2>
      <a:accent3>
        <a:srgbClr val="113F6D"/>
      </a:accent3>
      <a:accent4>
        <a:srgbClr val="FEC05C"/>
      </a:accent4>
      <a:accent5>
        <a:srgbClr val="D4E6F8"/>
      </a:accent5>
      <a:accent6>
        <a:srgbClr val="C55A11"/>
      </a:accent6>
      <a:hlink>
        <a:srgbClr val="0563C1"/>
      </a:hlink>
      <a:folHlink>
        <a:srgbClr val="7F7F7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4714</TotalTime>
  <Words>1224</Words>
  <Application>Microsoft Office PowerPoint</Application>
  <PresentationFormat>Widescreen</PresentationFormat>
  <Paragraphs>171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Calibri (body)</vt:lpstr>
      <vt:lpstr>Calibri Light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Information Session</vt:lpstr>
      <vt:lpstr>PowerPoint Presentation</vt:lpstr>
      <vt:lpstr>PowerPoint Presentation</vt:lpstr>
      <vt:lpstr>PowerPoint Presentation</vt:lpstr>
      <vt:lpstr>PowerPoint Presentation</vt:lpstr>
      <vt:lpstr>FY 2024-2026 VHSP Application Process - Overview</vt:lpstr>
      <vt:lpstr>Committee Updates</vt:lpstr>
      <vt:lpstr>FY 2024 CoC General Meeting Schedule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Kaitlin Heatwole</dc:creator>
  <cp:lastModifiedBy>David Mutombo</cp:lastModifiedBy>
  <cp:revision>121</cp:revision>
  <dcterms:created xsi:type="dcterms:W3CDTF">2023-05-30T14:52:28Z</dcterms:created>
  <dcterms:modified xsi:type="dcterms:W3CDTF">2024-01-11T03:17:29Z</dcterms:modified>
</cp:coreProperties>
</file>